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27"/>
  </p:notesMasterIdLst>
  <p:sldIdLst>
    <p:sldId id="257" r:id="rId2"/>
    <p:sldId id="488" r:id="rId3"/>
    <p:sldId id="327" r:id="rId4"/>
    <p:sldId id="445" r:id="rId5"/>
    <p:sldId id="457" r:id="rId6"/>
    <p:sldId id="336" r:id="rId7"/>
    <p:sldId id="440" r:id="rId8"/>
    <p:sldId id="475" r:id="rId9"/>
    <p:sldId id="378" r:id="rId10"/>
    <p:sldId id="467" r:id="rId11"/>
    <p:sldId id="419" r:id="rId12"/>
    <p:sldId id="464" r:id="rId13"/>
    <p:sldId id="473" r:id="rId14"/>
    <p:sldId id="474" r:id="rId15"/>
    <p:sldId id="465" r:id="rId16"/>
    <p:sldId id="469" r:id="rId17"/>
    <p:sldId id="477" r:id="rId18"/>
    <p:sldId id="380" r:id="rId19"/>
    <p:sldId id="466" r:id="rId20"/>
    <p:sldId id="381" r:id="rId21"/>
    <p:sldId id="401" r:id="rId22"/>
    <p:sldId id="439" r:id="rId23"/>
    <p:sldId id="406" r:id="rId24"/>
    <p:sldId id="476" r:id="rId25"/>
    <p:sldId id="461" r:id="rId26"/>
  </p:sldIdLst>
  <p:sldSz cx="9144000" cy="6858000" type="screen4x3"/>
  <p:notesSz cx="6802438" cy="99377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takaYamada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9FF99"/>
    <a:srgbClr val="0000FF"/>
    <a:srgbClr val="3333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3" autoAdjust="0"/>
    <p:restoredTop sz="95378" autoAdjust="0"/>
  </p:normalViewPr>
  <p:slideViewPr>
    <p:cSldViewPr snapToGrid="0" snapToObjects="1">
      <p:cViewPr>
        <p:scale>
          <a:sx n="80" d="100"/>
          <a:sy n="80" d="100"/>
        </p:scale>
        <p:origin x="-107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9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8311" cy="497288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2524" y="0"/>
            <a:ext cx="2948310" cy="497288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r">
              <a:defRPr sz="1200"/>
            </a:lvl1pPr>
          </a:lstStyle>
          <a:p>
            <a:fld id="{4029CAA0-CB2C-403C-869B-AC01E7FC3D7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0462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9" tIns="46099" rIns="92199" bIns="4609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4" y="4720231"/>
            <a:ext cx="5442912" cy="4472388"/>
          </a:xfrm>
          <a:prstGeom prst="rect">
            <a:avLst/>
          </a:prstGeom>
        </p:spPr>
        <p:txBody>
          <a:bodyPr vert="horz" lIns="92199" tIns="46099" rIns="92199" bIns="46099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438864"/>
            <a:ext cx="2948311" cy="497287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2524" y="9438864"/>
            <a:ext cx="2948310" cy="497287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4C7576F0-6FE5-4D37-98B0-B1EFF7BE16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9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Today I would like to introduce “HTS Road Map for Power Applications”, which was done by IEA-HTS-IA.</a:t>
            </a:r>
            <a:endParaRPr lang="ja-JP" altLang="ja-JP" dirty="0"/>
          </a:p>
          <a:p>
            <a:r>
              <a:rPr lang="en-US" altLang="ja-JP" dirty="0"/>
              <a:t>Here are the authors, me, xxx, </a:t>
            </a:r>
            <a:r>
              <a:rPr lang="en-US" altLang="ja-JP" dirty="0" err="1"/>
              <a:t>yyy</a:t>
            </a:r>
            <a:r>
              <a:rPr lang="en-US" altLang="ja-JP" dirty="0"/>
              <a:t>, and the committee members of IEA-HTS-IA.</a:t>
            </a:r>
            <a:endParaRPr lang="ja-JP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576F0-6FE5-4D37-98B0-B1EFF7BE162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87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120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43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185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660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73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62AD4-0E75-49E8-B6AC-689EB17F4D43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92386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7281F8-0106-4821-98B6-A3B66B6B1F9D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3450" y="755650"/>
            <a:ext cx="4937125" cy="3703638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567" y="4720431"/>
            <a:ext cx="4985305" cy="4473713"/>
          </a:xfrm>
          <a:noFill/>
          <a:ln/>
        </p:spPr>
        <p:txBody>
          <a:bodyPr/>
          <a:lstStyle/>
          <a:p>
            <a:pPr eaLnBrk="1" hangingPunct="1"/>
            <a:r>
              <a:rPr lang="fr-FR" altLang="zh-CN" smtClean="0"/>
              <a:t>For those who may not know alstom let me give you few intoductory  words on our company</a:t>
            </a:r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7492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65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A6E0-726C-4B6D-8620-CC3E0CE645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87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659983" y="4058320"/>
            <a:ext cx="548401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649893" y="5127762"/>
            <a:ext cx="5494108" cy="46230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50849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328" y="232346"/>
            <a:ext cx="7336093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82347"/>
            <a:ext cx="7308309" cy="5101676"/>
          </a:xfrm>
          <a:prstGeom prst="rect">
            <a:avLst/>
          </a:prstGeom>
        </p:spPr>
        <p:txBody>
          <a:bodyPr/>
          <a:lstStyle>
            <a:lvl1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2pPr>
            <a:lvl3pPr>
              <a:buClr>
                <a:srgbClr val="7030A0"/>
              </a:buClr>
              <a:defRPr b="1">
                <a:solidFill>
                  <a:schemeClr val="bg2"/>
                </a:solidFill>
                <a:latin typeface="Calibri" pitchFamily="34" charset="0"/>
              </a:defRPr>
            </a:lvl3pPr>
            <a:lvl4pPr>
              <a:buClr>
                <a:srgbClr val="0099CC"/>
              </a:buClr>
              <a:buFont typeface="Wingdings" pitchFamily="2" charset="2"/>
              <a:buChar char="§"/>
              <a:defRPr b="1">
                <a:solidFill>
                  <a:schemeClr val="bg2"/>
                </a:solidFill>
                <a:latin typeface="Calibri" pitchFamily="34" charset="0"/>
              </a:defRPr>
            </a:lvl4pPr>
            <a:lvl5pPr>
              <a:buClr>
                <a:srgbClr val="0099CC"/>
              </a:buClr>
              <a:buSzPct val="70000"/>
              <a:buFont typeface="Wingdings" pitchFamily="2" charset="2"/>
              <a:buChar char="Ø"/>
              <a:defRPr sz="1800" b="1">
                <a:solidFill>
                  <a:schemeClr val="bg2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368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1" y="2660603"/>
            <a:ext cx="7322075" cy="605111"/>
          </a:xfrm>
          <a:prstGeom prst="rect">
            <a:avLst/>
          </a:prstGeom>
        </p:spPr>
        <p:txBody>
          <a:bodyPr anchor="t"/>
          <a:lstStyle>
            <a:lvl1pPr algn="l">
              <a:defRPr sz="32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4805" y="3678226"/>
            <a:ext cx="7311066" cy="40075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00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4" y="173831"/>
            <a:ext cx="7215754" cy="646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2441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1923" y="1069092"/>
            <a:ext cx="3223337" cy="17666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Clr>
                <a:srgbClr val="7030A0"/>
              </a:buClr>
              <a:defRPr sz="2800"/>
            </a:lvl1pPr>
            <a:lvl2pPr>
              <a:buClr>
                <a:srgbClr val="7030A0"/>
              </a:buClr>
              <a:defRPr sz="2400"/>
            </a:lvl2pPr>
            <a:lvl3pPr>
              <a:buClr>
                <a:srgbClr val="7030A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457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371475"/>
            <a:ext cx="7216775" cy="908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0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5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731" y="266933"/>
            <a:ext cx="7337262" cy="585418"/>
          </a:xfrm>
          <a:prstGeom prst="rect">
            <a:avLst/>
          </a:prstGeom>
        </p:spPr>
        <p:txBody>
          <a:bodyPr anchor="b">
            <a:sp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8379" y="1002633"/>
            <a:ext cx="7231254" cy="5342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7757" y="6421244"/>
            <a:ext cx="7216111" cy="3084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9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C8D0A9-C91F-424E-84C9-29FD8493B3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27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43827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87325"/>
            <a:ext cx="73247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2"/>
          </a:solidFill>
          <a:latin typeface="Calibri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003366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90000"/>
        <a:buFont typeface="Wingdings" charset="0"/>
        <a:buChar char="n"/>
        <a:defRPr kumimoji="1" sz="2800" b="1">
          <a:solidFill>
            <a:schemeClr val="bg2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l"/>
        <a:defRPr kumimoji="1" sz="2400" b="1">
          <a:solidFill>
            <a:schemeClr val="bg2"/>
          </a:solidFill>
          <a:latin typeface="Calibri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charset="0"/>
        <a:buChar char="w"/>
        <a:defRPr kumimoji="1" sz="2000" b="1">
          <a:solidFill>
            <a:schemeClr val="bg2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defRPr kumimoji="1" sz="2000" b="1">
          <a:solidFill>
            <a:srgbClr val="017898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charset="0"/>
        <a:buChar char=""/>
        <a:defRPr kumimoji="1" sz="2000" b="1">
          <a:solidFill>
            <a:srgbClr val="017898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"/>
        <a:defRPr kumimoji="1" sz="2000" b="1">
          <a:solidFill>
            <a:srgbClr val="01789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92008" y="3873915"/>
            <a:ext cx="7296096" cy="4616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ja-JP" b="1" dirty="0" smtClean="0">
                <a:latin typeface="Calibri" charset="0"/>
              </a:rPr>
              <a:t>Yutaka Yamada</a:t>
            </a:r>
            <a:r>
              <a:rPr lang="ja-JP" altLang="en-US" b="1" dirty="0" smtClean="0">
                <a:latin typeface="Calibri" charset="0"/>
              </a:rPr>
              <a:t>　</a:t>
            </a:r>
            <a:r>
              <a:rPr lang="en-US" b="1" dirty="0" smtClean="0">
                <a:latin typeface="Calibri" charset="0"/>
              </a:rPr>
              <a:t>(</a:t>
            </a:r>
            <a:r>
              <a:rPr lang="en-US" altLang="ja-JP" b="1" dirty="0" smtClean="0">
                <a:latin typeface="Calibri" charset="0"/>
              </a:rPr>
              <a:t>SIT, IEA-HTS OA)</a:t>
            </a:r>
            <a:endParaRPr lang="en-US" b="1" dirty="0" smtClean="0">
              <a:latin typeface="Calibri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516327"/>
            <a:ext cx="8835585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bg2"/>
                </a:solidFill>
              </a:rPr>
              <a:t>HTS Activity in China</a:t>
            </a:r>
            <a:endParaRPr lang="ja-JP" altLang="ja-JP" sz="3200" dirty="0">
              <a:solidFill>
                <a:schemeClr val="bg2"/>
              </a:solidFill>
            </a:endParaRPr>
          </a:p>
        </p:txBody>
      </p:sp>
      <p:sp>
        <p:nvSpPr>
          <p:cNvPr id="7" name="スライド番号プレースホルダー 2"/>
          <p:cNvSpPr txBox="1">
            <a:spLocks/>
          </p:cNvSpPr>
          <p:nvPr/>
        </p:nvSpPr>
        <p:spPr>
          <a:xfrm>
            <a:off x="8847161" y="6492875"/>
            <a:ext cx="59367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C8D0A9-C91F-424E-84C9-29FD8493B3AC}" type="slidenum">
              <a:rPr kumimoji="1" lang="ja-JP" altLang="en-US" sz="1400" smtClean="0"/>
              <a:pPr/>
              <a:t>1</a:t>
            </a:fld>
            <a:endParaRPr kumimoji="1" lang="ja-JP" altLang="en-US" sz="1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1592008" y="5287079"/>
            <a:ext cx="729609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90000"/>
              <a:buFont typeface="Wingdings" charset="0"/>
              <a:buNone/>
              <a:defRPr kumimoji="1" sz="2400" b="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charset="0"/>
              <a:buNone/>
              <a:defRPr kumimoji="1" sz="1800" b="1">
                <a:solidFill>
                  <a:schemeClr val="bg2"/>
                </a:solidFill>
                <a:latin typeface="Calibri" pitchFamily="34" charset="0"/>
                <a:ea typeface="ＭＳ Ｐゴシック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charset="0"/>
              <a:buNone/>
              <a:defRPr kumimoji="1" sz="1600" b="1">
                <a:solidFill>
                  <a:schemeClr val="bg2"/>
                </a:solidFill>
                <a:latin typeface="Calibri" pitchFamily="34" charset="0"/>
                <a:ea typeface="ＭＳ Ｐゴシック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charset="0"/>
              <a:buNone/>
              <a:defRPr kumimoji="1" sz="1400" b="1">
                <a:solidFill>
                  <a:srgbClr val="017898"/>
                </a:solidFill>
                <a:latin typeface="+mn-lt"/>
                <a:ea typeface="ＭＳ Ｐゴシック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charset="0"/>
              <a:buNone/>
              <a:defRPr kumimoji="1" sz="1400" b="1">
                <a:solidFill>
                  <a:srgbClr val="017898"/>
                </a:solidFill>
                <a:latin typeface="+mn-lt"/>
                <a:ea typeface="ＭＳ Ｐゴシック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None/>
              <a:defRPr kumimoji="1" sz="1400" b="1">
                <a:solidFill>
                  <a:srgbClr val="017898"/>
                </a:solidFill>
                <a:latin typeface="+mn-lt"/>
              </a:defRPr>
            </a:lvl9pPr>
          </a:lstStyle>
          <a:p>
            <a:pPr algn="ctr" defTabSz="914400" eaLnBrk="1" hangingPunct="1"/>
            <a:r>
              <a:rPr lang="en-US" altLang="ja-JP" b="1" kern="0" dirty="0" smtClean="0">
                <a:latin typeface="Calibri" charset="0"/>
              </a:rPr>
              <a:t>Jan. 30, 2016 at  RSE, Milan, Italy</a:t>
            </a:r>
            <a:endParaRPr lang="en-US" altLang="ja-JP" b="1" kern="0" dirty="0">
              <a:latin typeface="Calibri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455206" y="653862"/>
            <a:ext cx="3209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/>
              <a:t>IEA-HTS-</a:t>
            </a:r>
            <a:r>
              <a:rPr lang="en-US" altLang="ja-JP" sz="2400" b="1" dirty="0" err="1"/>
              <a:t>Exco</a:t>
            </a:r>
            <a:r>
              <a:rPr lang="en-US" altLang="ja-JP" sz="2400" b="1" dirty="0"/>
              <a:t>, Milan</a:t>
            </a:r>
            <a:endParaRPr lang="ja-JP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1936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/>
          <p:cNvPicPr>
            <a:picLocks noChangeAspect="1" noChangeArrowheads="1"/>
          </p:cNvPicPr>
          <p:nvPr/>
        </p:nvPicPr>
        <p:blipFill>
          <a:blip r:embed="rId2"/>
          <a:srcRect r="-23"/>
          <a:stretch>
            <a:fillRect/>
          </a:stretch>
        </p:blipFill>
        <p:spPr bwMode="auto">
          <a:xfrm>
            <a:off x="0" y="692150"/>
            <a:ext cx="91090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107950" y="188913"/>
            <a:ext cx="885666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Fabrication of large size </a:t>
            </a:r>
            <a:r>
              <a:rPr lang="en-US" altLang="zh-CN" sz="3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sym typeface="Times New Roman" pitchFamily="18" charset="0"/>
              </a:rPr>
              <a:t>NbTi/Cu composite billet</a:t>
            </a:r>
            <a:endParaRPr lang="en-US" altLang="zh-CN" sz="3000" b="1">
              <a:solidFill>
                <a:srgbClr val="0000FF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1508" name="TextBox 13"/>
          <p:cNvSpPr txBox="1">
            <a:spLocks noChangeArrowheads="1"/>
          </p:cNvSpPr>
          <p:nvPr/>
        </p:nvSpPr>
        <p:spPr bwMode="auto">
          <a:xfrm>
            <a:off x="17463" y="5554663"/>
            <a:ext cx="9142412" cy="1200329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FFFF66"/>
                </a:solidFill>
                <a:latin typeface="Times New Roman" pitchFamily="18" charset="0"/>
                <a:ea typeface="黑体" pitchFamily="2" charset="-122"/>
              </a:rPr>
              <a:t>WST developed the fabrication technology to make large size </a:t>
            </a:r>
            <a:r>
              <a:rPr lang="en-US" altLang="zh-CN" sz="2400" b="1" dirty="0" err="1">
                <a:solidFill>
                  <a:srgbClr val="FFFF66"/>
                </a:solidFill>
                <a:latin typeface="Times New Roman" pitchFamily="18" charset="0"/>
                <a:ea typeface="黑体" pitchFamily="2" charset="-122"/>
              </a:rPr>
              <a:t>NbTi</a:t>
            </a:r>
            <a:r>
              <a:rPr lang="en-US" altLang="zh-CN" sz="2400" b="1" dirty="0">
                <a:solidFill>
                  <a:srgbClr val="FFFF66"/>
                </a:solidFill>
                <a:latin typeface="Times New Roman" pitchFamily="18" charset="0"/>
                <a:ea typeface="黑体" pitchFamily="2" charset="-122"/>
              </a:rPr>
              <a:t>/Cu billet with high quality </a:t>
            </a:r>
            <a:r>
              <a:rPr lang="en-US" altLang="zh-CN" sz="2400" b="1" dirty="0" smtClean="0">
                <a:solidFill>
                  <a:srgbClr val="FFFF66"/>
                </a:solidFill>
                <a:latin typeface="Times New Roman" pitchFamily="18" charset="0"/>
                <a:ea typeface="黑体" pitchFamily="2" charset="-122"/>
              </a:rPr>
              <a:t>long wires</a:t>
            </a:r>
            <a:endParaRPr lang="en-US" altLang="zh-CN" sz="2400" b="1" dirty="0">
              <a:solidFill>
                <a:srgbClr val="FFFF66"/>
              </a:solidFill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69850" y="1076325"/>
            <a:ext cx="9045575" cy="4291013"/>
            <a:chOff x="0" y="0"/>
            <a:chExt cx="14244" cy="6758"/>
          </a:xfrm>
        </p:grpSpPr>
        <p:pic>
          <p:nvPicPr>
            <p:cNvPr id="21510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530"/>
              <a:ext cx="7543" cy="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511" name="Group 7"/>
            <p:cNvGrpSpPr>
              <a:grpSpLocks/>
            </p:cNvGrpSpPr>
            <p:nvPr/>
          </p:nvGrpSpPr>
          <p:grpSpPr bwMode="auto">
            <a:xfrm>
              <a:off x="1760" y="0"/>
              <a:ext cx="12484" cy="6758"/>
              <a:chOff x="0" y="0"/>
              <a:chExt cx="12484" cy="6758"/>
            </a:xfrm>
          </p:grpSpPr>
          <p:pic>
            <p:nvPicPr>
              <p:cNvPr id="21512" name="Picture 4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10" y="530"/>
                <a:ext cx="3628" cy="351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</p:pic>
          <p:sp>
            <p:nvSpPr>
              <p:cNvPr id="21513" name="矩形 27"/>
              <p:cNvSpPr>
                <a:spLocks noChangeArrowheads="1"/>
              </p:cNvSpPr>
              <p:nvPr/>
            </p:nvSpPr>
            <p:spPr bwMode="auto">
              <a:xfrm>
                <a:off x="4763" y="4158"/>
                <a:ext cx="225" cy="2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0490" name="直接箭头连接符 28"/>
              <p:cNvCxnSpPr>
                <a:cxnSpLocks noChangeShapeType="1"/>
                <a:stCxn id="21513" idx="3"/>
              </p:cNvCxnSpPr>
              <p:nvPr/>
            </p:nvCxnSpPr>
            <p:spPr bwMode="auto">
              <a:xfrm flipV="1">
                <a:off x="5007" y="2288"/>
                <a:ext cx="1002" cy="198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dist="20000" dir="5400000" algn="ctr" rotWithShape="0">
                  <a:srgbClr val="000000">
                    <a:alpha val="37000"/>
                  </a:srgbClr>
                </a:outerShdw>
              </a:effectLst>
            </p:spPr>
          </p:cxnSp>
          <p:pic>
            <p:nvPicPr>
              <p:cNvPr id="21515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920" y="530"/>
                <a:ext cx="2440" cy="2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6" name="TextBox 22"/>
              <p:cNvSpPr txBox="1">
                <a:spLocks noChangeArrowheads="1"/>
              </p:cNvSpPr>
              <p:nvPr/>
            </p:nvSpPr>
            <p:spPr bwMode="auto">
              <a:xfrm>
                <a:off x="6010" y="3478"/>
                <a:ext cx="3515" cy="577"/>
              </a:xfrm>
              <a:prstGeom prst="rect">
                <a:avLst/>
              </a:prstGeom>
              <a:solidFill>
                <a:srgbClr val="00B0F0">
                  <a:alpha val="2313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>
                    <a:solidFill>
                      <a:srgbClr val="FFFF00"/>
                    </a:solidFill>
                    <a:latin typeface="Calibri" pitchFamily="34" charset="0"/>
                  </a:rPr>
                  <a:t>Subelements</a:t>
                </a:r>
              </a:p>
            </p:txBody>
          </p:sp>
          <p:cxnSp>
            <p:nvCxnSpPr>
              <p:cNvPr id="20493" name="直接箭头连接符 18"/>
              <p:cNvCxnSpPr>
                <a:cxnSpLocks noChangeShapeType="1"/>
                <a:stCxn id="21518" idx="3"/>
              </p:cNvCxnSpPr>
              <p:nvPr/>
            </p:nvCxnSpPr>
            <p:spPr bwMode="auto">
              <a:xfrm flipV="1">
                <a:off x="9267" y="1643"/>
                <a:ext cx="652" cy="318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dist="20000" dir="5400000" algn="ctr" rotWithShape="0">
                  <a:srgbClr val="000000">
                    <a:alpha val="37000"/>
                  </a:srgbClr>
                </a:outerShdw>
              </a:effectLst>
            </p:spPr>
          </p:cxnSp>
          <p:sp>
            <p:nvSpPr>
              <p:cNvPr id="21518" name="矩形 16"/>
              <p:cNvSpPr>
                <a:spLocks noChangeArrowheads="1"/>
              </p:cNvSpPr>
              <p:nvPr/>
            </p:nvSpPr>
            <p:spPr bwMode="auto">
              <a:xfrm>
                <a:off x="8788" y="1758"/>
                <a:ext cx="480" cy="40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9" name="Line 14"/>
              <p:cNvSpPr>
                <a:spLocks noChangeShapeType="1"/>
              </p:cNvSpPr>
              <p:nvPr/>
            </p:nvSpPr>
            <p:spPr bwMode="auto">
              <a:xfrm flipV="1">
                <a:off x="10320" y="2003"/>
                <a:ext cx="680" cy="102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0" name="Text Box 15"/>
              <p:cNvSpPr txBox="1">
                <a:spLocks noChangeArrowheads="1"/>
              </p:cNvSpPr>
              <p:nvPr/>
            </p:nvSpPr>
            <p:spPr bwMode="auto">
              <a:xfrm>
                <a:off x="9865" y="2920"/>
                <a:ext cx="1248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400" b="1"/>
                  <a:t>NbTi</a:t>
                </a:r>
              </a:p>
            </p:txBody>
          </p:sp>
          <p:sp>
            <p:nvSpPr>
              <p:cNvPr id="21521" name="Line 16"/>
              <p:cNvSpPr>
                <a:spLocks noChangeShapeType="1"/>
              </p:cNvSpPr>
              <p:nvPr/>
            </p:nvSpPr>
            <p:spPr bwMode="auto">
              <a:xfrm>
                <a:off x="11453" y="2343"/>
                <a:ext cx="340" cy="6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2" name="Text Box 17"/>
              <p:cNvSpPr txBox="1">
                <a:spLocks noChangeArrowheads="1"/>
              </p:cNvSpPr>
              <p:nvPr/>
            </p:nvSpPr>
            <p:spPr bwMode="auto">
              <a:xfrm>
                <a:off x="11568" y="2910"/>
                <a:ext cx="680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400" b="1"/>
                  <a:t>Nb</a:t>
                </a:r>
              </a:p>
            </p:txBody>
          </p:sp>
          <p:sp>
            <p:nvSpPr>
              <p:cNvPr id="21523" name="Line 18"/>
              <p:cNvSpPr>
                <a:spLocks noChangeShapeType="1"/>
              </p:cNvSpPr>
              <p:nvPr/>
            </p:nvSpPr>
            <p:spPr bwMode="auto">
              <a:xfrm flipH="1" flipV="1">
                <a:off x="10773" y="303"/>
                <a:ext cx="455" cy="4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4" name="Line 20"/>
              <p:cNvSpPr>
                <a:spLocks noChangeShapeType="1"/>
              </p:cNvSpPr>
              <p:nvPr/>
            </p:nvSpPr>
            <p:spPr bwMode="auto">
              <a:xfrm flipH="1">
                <a:off x="2383" y="4725"/>
                <a:ext cx="1472" cy="56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5" name="Text Box 21"/>
              <p:cNvSpPr txBox="1">
                <a:spLocks noChangeArrowheads="1"/>
              </p:cNvSpPr>
              <p:nvPr/>
            </p:nvSpPr>
            <p:spPr bwMode="auto">
              <a:xfrm>
                <a:off x="0" y="5178"/>
                <a:ext cx="2610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FF00"/>
                    </a:solidFill>
                  </a:rPr>
                  <a:t>Cu stablizer</a:t>
                </a:r>
              </a:p>
            </p:txBody>
          </p:sp>
          <p:sp>
            <p:nvSpPr>
              <p:cNvPr id="21526" name="TextBox 22"/>
              <p:cNvSpPr txBox="1">
                <a:spLocks noChangeArrowheads="1"/>
              </p:cNvSpPr>
              <p:nvPr/>
            </p:nvSpPr>
            <p:spPr bwMode="auto">
              <a:xfrm>
                <a:off x="10094" y="3468"/>
                <a:ext cx="2095" cy="480"/>
              </a:xfrm>
              <a:prstGeom prst="rect">
                <a:avLst/>
              </a:prstGeom>
              <a:solidFill>
                <a:srgbClr val="00B0F0">
                  <a:alpha val="8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FFFF00"/>
                    </a:solidFill>
                    <a:latin typeface="Calibri" pitchFamily="34" charset="0"/>
                  </a:rPr>
                  <a:t>Single filament</a:t>
                </a:r>
              </a:p>
            </p:txBody>
          </p:sp>
          <p:sp>
            <p:nvSpPr>
              <p:cNvPr id="21527" name="Text Box 23"/>
              <p:cNvSpPr txBox="1">
                <a:spLocks noChangeArrowheads="1"/>
              </p:cNvSpPr>
              <p:nvPr/>
            </p:nvSpPr>
            <p:spPr bwMode="auto">
              <a:xfrm>
                <a:off x="908" y="4260"/>
                <a:ext cx="1700" cy="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FF00"/>
                    </a:solidFill>
                  </a:rPr>
                  <a:t>Cu</a:t>
                </a:r>
              </a:p>
            </p:txBody>
          </p:sp>
          <p:sp>
            <p:nvSpPr>
              <p:cNvPr id="21528" name="Line 24"/>
              <p:cNvSpPr>
                <a:spLocks noChangeShapeType="1"/>
              </p:cNvSpPr>
              <p:nvPr/>
            </p:nvSpPr>
            <p:spPr bwMode="auto">
              <a:xfrm>
                <a:off x="2383" y="4498"/>
                <a:ext cx="6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10773" y="303"/>
                <a:ext cx="455" cy="4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0" name="Text Box 19"/>
              <p:cNvSpPr txBox="1">
                <a:spLocks noChangeArrowheads="1"/>
              </p:cNvSpPr>
              <p:nvPr/>
            </p:nvSpPr>
            <p:spPr bwMode="auto">
              <a:xfrm>
                <a:off x="10205" y="0"/>
                <a:ext cx="1248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400" b="1"/>
                  <a:t>Cu</a:t>
                </a:r>
              </a:p>
            </p:txBody>
          </p:sp>
          <p:sp>
            <p:nvSpPr>
              <p:cNvPr id="21531" name="矩形 47"/>
              <p:cNvSpPr>
                <a:spLocks noChangeArrowheads="1"/>
              </p:cNvSpPr>
              <p:nvPr/>
            </p:nvSpPr>
            <p:spPr bwMode="auto">
              <a:xfrm>
                <a:off x="5847" y="4413"/>
                <a:ext cx="6637" cy="2345"/>
              </a:xfrm>
              <a:prstGeom prst="rect">
                <a:avLst/>
              </a:prstGeom>
              <a:solidFill>
                <a:srgbClr val="D1D1F0"/>
              </a:solidFill>
              <a:ln w="25400">
                <a:solidFill>
                  <a:srgbClr val="2D2D8A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000" b="1">
                    <a:solidFill>
                      <a:srgbClr val="0000FF"/>
                    </a:solidFill>
                    <a:latin typeface="Times New Roman" pitchFamily="18" charset="0"/>
                    <a:ea typeface="黑体" pitchFamily="2" charset="-122"/>
                  </a:rPr>
                  <a:t>450kg billlet with 2616 filaments in one step assembly process. Fill ration reaches 98%.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8443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7" y="162835"/>
            <a:ext cx="8575964" cy="669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776480" y="0"/>
            <a:ext cx="451360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CC of China</a:t>
            </a:r>
            <a:endParaRPr lang="ja-JP" altLang="ja-JP" sz="4000" b="1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652463"/>
            <a:ext cx="81724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684625" y="6356350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</a:t>
            </a:r>
            <a:r>
              <a:rPr kumimoji="1" lang="en-US" altLang="ja-JP" dirty="0" err="1" smtClean="0">
                <a:solidFill>
                  <a:schemeClr val="bg2"/>
                </a:solidFill>
              </a:rPr>
              <a:t>Cai</a:t>
            </a:r>
            <a:r>
              <a:rPr kumimoji="1" lang="en-US" altLang="ja-JP" dirty="0" smtClean="0">
                <a:solidFill>
                  <a:schemeClr val="bg2"/>
                </a:solidFill>
              </a:rPr>
              <a:t> of Shanghai Univ.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287463"/>
            <a:ext cx="6778625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Rectangle 12"/>
          <p:cNvSpPr>
            <a:spLocks noChangeArrowheads="1"/>
          </p:cNvSpPr>
          <p:nvPr/>
        </p:nvSpPr>
        <p:spPr bwMode="auto">
          <a:xfrm>
            <a:off x="449263" y="188913"/>
            <a:ext cx="869473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solidFill>
                  <a:srgbClr val="3333FF"/>
                </a:solidFill>
                <a:latin typeface="Times New Roman" pitchFamily="18" charset="0"/>
              </a:rPr>
              <a:t>Development of km-level YBCO CC by MOCVD/PLD</a:t>
            </a:r>
          </a:p>
        </p:txBody>
      </p:sp>
      <p:sp>
        <p:nvSpPr>
          <p:cNvPr id="58372" name="Rectangle 12"/>
          <p:cNvSpPr>
            <a:spLocks noChangeArrowheads="1"/>
          </p:cNvSpPr>
          <p:nvPr/>
        </p:nvSpPr>
        <p:spPr bwMode="auto">
          <a:xfrm>
            <a:off x="395288" y="765175"/>
            <a:ext cx="792162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2400">
                <a:solidFill>
                  <a:srgbClr val="3333FF"/>
                </a:solidFill>
                <a:latin typeface="Times New Roman" pitchFamily="18" charset="0"/>
              </a:rPr>
              <a:t>4. MOCVD-YBCO layer deposition technology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684213" y="1492250"/>
            <a:ext cx="5472112" cy="641350"/>
          </a:xfrm>
          <a:prstGeom prst="rect">
            <a:avLst/>
          </a:prstGeom>
          <a:solidFill>
            <a:schemeClr val="accent1">
              <a:alpha val="89803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Times New Roman" pitchFamily="18" charset="0"/>
              </a:rPr>
              <a:t>Capability &gt; 1000m   Width of tape 12mm</a:t>
            </a:r>
          </a:p>
          <a:p>
            <a:r>
              <a:rPr lang="en-US" altLang="zh-CN" b="1">
                <a:solidFill>
                  <a:schemeClr val="bg1"/>
                </a:solidFill>
                <a:latin typeface="Times New Roman" pitchFamily="18" charset="0"/>
              </a:rPr>
              <a:t>Speed</a:t>
            </a:r>
            <a:r>
              <a:rPr lang="zh-CN" altLang="en-US" b="1">
                <a:solidFill>
                  <a:schemeClr val="bg1"/>
                </a:solidFill>
                <a:latin typeface="Times New Roman" pitchFamily="18" charset="0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Times New Roman" pitchFamily="18" charset="0"/>
              </a:rPr>
              <a:t>50 -100 m/h Thickness of YBCO 1-3 </a:t>
            </a:r>
            <a:r>
              <a:rPr lang="el-GR" altLang="zh-CN" b="1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μ</a:t>
            </a:r>
            <a:r>
              <a:rPr lang="en-US" altLang="zh-CN" b="1">
                <a:solidFill>
                  <a:schemeClr val="bg1"/>
                </a:solidFill>
                <a:latin typeface="Times New Roman" pitchFamily="18" charset="0"/>
              </a:rPr>
              <a:t>m</a:t>
            </a: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2781300"/>
            <a:ext cx="5040313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Rectangle 12"/>
          <p:cNvSpPr>
            <a:spLocks noChangeArrowheads="1"/>
          </p:cNvSpPr>
          <p:nvPr/>
        </p:nvSpPr>
        <p:spPr bwMode="auto">
          <a:xfrm>
            <a:off x="250825" y="6021388"/>
            <a:ext cx="869473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solidFill>
                  <a:srgbClr val="3333FF"/>
                </a:solidFill>
                <a:latin typeface="Times New Roman" pitchFamily="18" charset="0"/>
              </a:rPr>
              <a:t>The MOCVD system can deposit 1-3</a:t>
            </a:r>
            <a:r>
              <a:rPr lang="el-GR" altLang="zh-CN" sz="2400" b="1">
                <a:solidFill>
                  <a:srgbClr val="3333FF"/>
                </a:solidFill>
                <a:latin typeface="黑体" pitchFamily="2" charset="-122"/>
                <a:ea typeface="黑体" pitchFamily="2" charset="-122"/>
              </a:rPr>
              <a:t>μ</a:t>
            </a:r>
            <a:r>
              <a:rPr lang="en-US" altLang="zh-CN" sz="2400" b="1">
                <a:solidFill>
                  <a:srgbClr val="3333FF"/>
                </a:solidFill>
                <a:latin typeface="Times New Roman" pitchFamily="18" charset="0"/>
              </a:rPr>
              <a:t>m YBCO layer with sharp texture on km-level IBAD-MgO layer.</a:t>
            </a: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5272088" y="4889500"/>
            <a:ext cx="27848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Ic</a:t>
            </a:r>
            <a:r>
              <a:rPr lang="en-US" altLang="zh-CN" dirty="0" smtClean="0"/>
              <a:t>=280 </a:t>
            </a:r>
            <a:r>
              <a:rPr lang="en-US" altLang="zh-CN" dirty="0"/>
              <a:t>A/cm-width @77K</a:t>
            </a:r>
          </a:p>
        </p:txBody>
      </p:sp>
    </p:spTree>
    <p:extLst>
      <p:ext uri="{BB962C8B-B14F-4D97-AF65-F5344CB8AC3E}">
        <p14:creationId xmlns:p14="http://schemas.microsoft.com/office/powerpoint/2010/main" val="41223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484313"/>
            <a:ext cx="5472113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395288" y="765175"/>
            <a:ext cx="792162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2400">
                <a:solidFill>
                  <a:srgbClr val="3333FF"/>
                </a:solidFill>
                <a:latin typeface="Times New Roman" pitchFamily="18" charset="0"/>
              </a:rPr>
              <a:t>5. PLD-YBCO layer deposition technology</a:t>
            </a:r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213" y="4652963"/>
            <a:ext cx="8932862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398" name="Group 6"/>
          <p:cNvGrpSpPr>
            <a:grpSpLocks noChangeAspect="1"/>
          </p:cNvGrpSpPr>
          <p:nvPr/>
        </p:nvGrpSpPr>
        <p:grpSpPr bwMode="auto">
          <a:xfrm>
            <a:off x="5651500" y="1844675"/>
            <a:ext cx="3168650" cy="2573338"/>
            <a:chOff x="2617" y="3303"/>
            <a:chExt cx="8323" cy="6343"/>
          </a:xfrm>
        </p:grpSpPr>
        <p:sp>
          <p:nvSpPr>
            <p:cNvPr id="59401" name="AutoShape 7"/>
            <p:cNvSpPr>
              <a:spLocks noChangeAspect="1" noChangeArrowheads="1" noTextEdit="1"/>
            </p:cNvSpPr>
            <p:nvPr/>
          </p:nvSpPr>
          <p:spPr bwMode="auto">
            <a:xfrm>
              <a:off x="2617" y="3303"/>
              <a:ext cx="8323" cy="6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9402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17" y="3303"/>
              <a:ext cx="8146" cy="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3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86" y="4191"/>
              <a:ext cx="1928" cy="1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9399" name="Rectangle 12"/>
          <p:cNvSpPr>
            <a:spLocks noChangeArrowheads="1"/>
          </p:cNvSpPr>
          <p:nvPr/>
        </p:nvSpPr>
        <p:spPr bwMode="auto">
          <a:xfrm>
            <a:off x="250825" y="6021388"/>
            <a:ext cx="869473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 dirty="0">
                <a:solidFill>
                  <a:srgbClr val="3333FF"/>
                </a:solidFill>
                <a:latin typeface="Times New Roman" pitchFamily="18" charset="0"/>
              </a:rPr>
              <a:t>The PLD system can deposit 1-3</a:t>
            </a:r>
            <a:r>
              <a:rPr lang="el-GR" altLang="zh-CN" sz="2400" b="1" dirty="0">
                <a:solidFill>
                  <a:srgbClr val="3333FF"/>
                </a:solidFill>
                <a:latin typeface="黑体" pitchFamily="2" charset="-122"/>
                <a:ea typeface="黑体" pitchFamily="2" charset="-122"/>
              </a:rPr>
              <a:t>μ</a:t>
            </a:r>
            <a:r>
              <a:rPr lang="en-US" altLang="zh-CN" sz="2400" b="1" dirty="0">
                <a:solidFill>
                  <a:srgbClr val="3333FF"/>
                </a:solidFill>
                <a:latin typeface="Times New Roman" pitchFamily="18" charset="0"/>
              </a:rPr>
              <a:t>m YBCO layer with sharp texture on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500m</a:t>
            </a:r>
            <a:r>
              <a:rPr lang="en-US" altLang="zh-CN" sz="2400" b="1" dirty="0">
                <a:solidFill>
                  <a:srgbClr val="3333FF"/>
                </a:solidFill>
                <a:latin typeface="Times New Roman" pitchFamily="18" charset="0"/>
              </a:rPr>
              <a:t>-level IBAD-</a:t>
            </a:r>
            <a:r>
              <a:rPr lang="en-US" altLang="zh-CN" sz="2400" b="1" dirty="0" err="1">
                <a:solidFill>
                  <a:srgbClr val="3333FF"/>
                </a:solidFill>
                <a:latin typeface="Times New Roman" pitchFamily="18" charset="0"/>
              </a:rPr>
              <a:t>MgO</a:t>
            </a:r>
            <a:r>
              <a:rPr lang="en-US" altLang="zh-CN" sz="2400" b="1" dirty="0">
                <a:solidFill>
                  <a:srgbClr val="3333FF"/>
                </a:solidFill>
                <a:latin typeface="Times New Roman" pitchFamily="18" charset="0"/>
              </a:rPr>
              <a:t> layer.</a:t>
            </a:r>
          </a:p>
        </p:txBody>
      </p:sp>
      <p:sp>
        <p:nvSpPr>
          <p:cNvPr id="59400" name="Text Box 11"/>
          <p:cNvSpPr txBox="1">
            <a:spLocks noChangeArrowheads="1"/>
          </p:cNvSpPr>
          <p:nvPr/>
        </p:nvSpPr>
        <p:spPr bwMode="auto">
          <a:xfrm>
            <a:off x="5272088" y="5222875"/>
            <a:ext cx="27717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Ic=500 A/cm-width @77K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496291" y="0"/>
            <a:ext cx="761278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SSTC, Shanghai Jiao ton Univ.</a:t>
            </a:r>
            <a:endParaRPr lang="ja-JP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6438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496291" y="0"/>
            <a:ext cx="579379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SCSTC, Shanghai Univ.</a:t>
            </a:r>
            <a:endParaRPr lang="ja-JP" altLang="ja-JP" sz="4000" b="1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56" y="707886"/>
            <a:ext cx="7902132" cy="55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684625" y="6356350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</a:t>
            </a:r>
            <a:r>
              <a:rPr kumimoji="1" lang="en-US" altLang="ja-JP" dirty="0" err="1" smtClean="0">
                <a:solidFill>
                  <a:schemeClr val="bg2"/>
                </a:solidFill>
              </a:rPr>
              <a:t>Cai</a:t>
            </a:r>
            <a:r>
              <a:rPr kumimoji="1" lang="en-US" altLang="ja-JP" dirty="0" smtClean="0">
                <a:solidFill>
                  <a:schemeClr val="bg2"/>
                </a:solidFill>
              </a:rPr>
              <a:t> of Shanghai Univ.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0" y="5734050"/>
            <a:ext cx="9144000" cy="1071563"/>
          </a:xfrm>
          <a:prstGeom prst="rect">
            <a:avLst/>
          </a:prstGeom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algn="just">
              <a:lnSpc>
                <a:spcPct val="120000"/>
              </a:lnSpc>
              <a:buClr>
                <a:schemeClr val="bg2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Sharp cube textured </a:t>
            </a:r>
            <a:r>
              <a:rPr lang="en-US" altLang="zh-CN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(~100%) Ni5W tapes</a:t>
            </a:r>
            <a:r>
              <a:rPr lang="en-US" altLang="zh-CN" b="1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with the level of </a:t>
            </a:r>
            <a:r>
              <a:rPr lang="en-US" altLang="zh-CN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hundred meters </a:t>
            </a:r>
            <a:r>
              <a:rPr lang="en-US" altLang="zh-CN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were obtained by conventional metallurgy method.</a:t>
            </a:r>
          </a:p>
          <a:p>
            <a:pPr marL="342900" indent="-342900" algn="just">
              <a:lnSpc>
                <a:spcPct val="120000"/>
              </a:lnSpc>
              <a:buClr>
                <a:schemeClr val="bg2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Content of cube texture in Ni7W and Ni9W tapes reaches </a:t>
            </a:r>
            <a:r>
              <a:rPr lang="en-US" altLang="zh-CN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99.5% and 94% </a:t>
            </a:r>
            <a:r>
              <a:rPr lang="en-US" altLang="zh-CN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respectively</a:t>
            </a:r>
            <a:r>
              <a:rPr lang="en-US" altLang="zh-CN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2175" y="2514600"/>
            <a:ext cx="265906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2538" y="3975100"/>
            <a:ext cx="2995612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TextBox 88"/>
          <p:cNvSpPr txBox="1">
            <a:spLocks noChangeArrowheads="1"/>
          </p:cNvSpPr>
          <p:nvPr/>
        </p:nvSpPr>
        <p:spPr bwMode="auto">
          <a:xfrm>
            <a:off x="31750" y="4260850"/>
            <a:ext cx="29321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Thickness~66 </a:t>
            </a:r>
            <a:r>
              <a:rPr lang="el-GR" altLang="zh-CN" sz="2400" b="1" dirty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Width=10 mm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Length&gt;500 m</a:t>
            </a:r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34925" y="4033838"/>
            <a:ext cx="910907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9" name="Picture 28" descr="C:\Users\Administrator\Desktop\IMG_000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40767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15" descr="P101019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013" y="1482725"/>
            <a:ext cx="273685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179388" y="1095375"/>
            <a:ext cx="2197100" cy="466725"/>
          </a:xfrm>
          <a:prstGeom prst="rect">
            <a:avLst/>
          </a:prstGeom>
          <a:ln/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NiW-alloy ingot</a:t>
            </a:r>
          </a:p>
        </p:txBody>
      </p:sp>
      <p:pic>
        <p:nvPicPr>
          <p:cNvPr id="54282" name="Picture 17"/>
          <p:cNvPicPr>
            <a:picLocks noChangeAspect="1" noChangeArrowheads="1"/>
          </p:cNvPicPr>
          <p:nvPr/>
        </p:nvPicPr>
        <p:blipFill>
          <a:blip r:embed="rId6"/>
          <a:srcRect t="13490" r="4507" b="15930"/>
          <a:stretch>
            <a:fillRect/>
          </a:stretch>
        </p:blipFill>
        <p:spPr bwMode="auto">
          <a:xfrm>
            <a:off x="6588125" y="2492375"/>
            <a:ext cx="194468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3" name="Picture 19" descr="IMG40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79838" y="946150"/>
            <a:ext cx="2160587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4" name="Picture 20" descr="12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59563" y="903288"/>
            <a:ext cx="1800225" cy="158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5" name="Rectangle 13"/>
          <p:cNvSpPr>
            <a:spLocks noChangeArrowheads="1"/>
          </p:cNvSpPr>
          <p:nvPr/>
        </p:nvSpPr>
        <p:spPr bwMode="auto">
          <a:xfrm>
            <a:off x="0" y="66675"/>
            <a:ext cx="91440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altLang="zh-CN" sz="2400" dirty="0" smtClean="0">
                <a:solidFill>
                  <a:schemeClr val="bg2"/>
                </a:solidFill>
                <a:latin typeface="Times New Roman" pitchFamily="18" charset="0"/>
              </a:rPr>
              <a:t>Long-length </a:t>
            </a:r>
            <a:r>
              <a:rPr lang="en-US" altLang="zh-CN" sz="2400" dirty="0">
                <a:solidFill>
                  <a:schemeClr val="bg2"/>
                </a:solidFill>
                <a:latin typeface="Times New Roman" pitchFamily="18" charset="0"/>
              </a:rPr>
              <a:t>&amp; Textured Ni5W</a:t>
            </a:r>
            <a:r>
              <a:rPr lang="zh-CN" altLang="en-US" sz="2400" dirty="0">
                <a:solidFill>
                  <a:schemeClr val="bg2"/>
                </a:solidFill>
                <a:latin typeface="Times New Roman" pitchFamily="18" charset="0"/>
              </a:rPr>
              <a:t>，</a:t>
            </a:r>
            <a:r>
              <a:rPr lang="en-US" altLang="zh-CN" sz="2400" dirty="0">
                <a:solidFill>
                  <a:schemeClr val="bg2"/>
                </a:solidFill>
                <a:latin typeface="Times New Roman" pitchFamily="18" charset="0"/>
              </a:rPr>
              <a:t>Ni7W and Ni9W tapes for </a:t>
            </a:r>
            <a:r>
              <a:rPr lang="en-US" altLang="zh-CN" sz="2400" dirty="0" smtClean="0">
                <a:solidFill>
                  <a:schemeClr val="bg2"/>
                </a:solidFill>
                <a:latin typeface="Times New Roman" pitchFamily="18" charset="0"/>
              </a:rPr>
              <a:t>CC </a:t>
            </a:r>
          </a:p>
          <a:p>
            <a:pPr algn="ctr"/>
            <a:r>
              <a:rPr lang="en-US" altLang="zh-CN" sz="2400" dirty="0" smtClean="0">
                <a:solidFill>
                  <a:schemeClr val="bg2"/>
                </a:solidFill>
                <a:latin typeface="Times New Roman" pitchFamily="18" charset="0"/>
              </a:rPr>
              <a:t>at NIN, West Superconductor</a:t>
            </a:r>
            <a:endParaRPr lang="en-US" altLang="zh-CN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4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1" y="0"/>
            <a:ext cx="8521017" cy="605469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15898" y="6395027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Dr. Xiao of CAS, Beijing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71023" y="2550295"/>
            <a:ext cx="3159892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2"/>
                </a:solidFill>
              </a:rPr>
              <a:t>Cable, FCL and MRI are active.</a:t>
            </a:r>
            <a:endParaRPr kumimoji="1" lang="ja-JP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7" y="707886"/>
            <a:ext cx="8252750" cy="576502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487334" y="141546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</a:rPr>
              <a:t>With the sophisticated hot rolling line, cold rolling line and foil processing line as well as inspection facilities, most of its </a:t>
            </a:r>
            <a:r>
              <a:rPr lang="en-US" altLang="ja-JP" dirty="0" smtClean="0">
                <a:solidFill>
                  <a:schemeClr val="bg2"/>
                </a:solidFill>
              </a:rPr>
              <a:t>equipment </a:t>
            </a:r>
            <a:r>
              <a:rPr lang="en-US" altLang="ja-JP" dirty="0">
                <a:solidFill>
                  <a:schemeClr val="bg2"/>
                </a:solidFill>
              </a:rPr>
              <a:t>are advanced nationally and some of even worldwide. It’s designed out put is 200,000 tons per </a:t>
            </a:r>
            <a:r>
              <a:rPr lang="en-US" altLang="ja-JP" dirty="0" smtClean="0">
                <a:solidFill>
                  <a:schemeClr val="bg2"/>
                </a:solidFill>
              </a:rPr>
              <a:t>year.</a:t>
            </a:r>
            <a:endParaRPr lang="en-US" altLang="ja-JP" dirty="0">
              <a:solidFill>
                <a:schemeClr val="bg2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33" y="4028369"/>
            <a:ext cx="5072894" cy="282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8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" y="0"/>
            <a:ext cx="9208393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945938" y="147707"/>
            <a:ext cx="7252123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HTS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1" y="1147321"/>
            <a:ext cx="9146231" cy="442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01459" y="2039459"/>
            <a:ext cx="914400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EU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01236" y="3537259"/>
            <a:ext cx="914400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China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95804" y="2865328"/>
            <a:ext cx="914400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Korea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0" name="楕円 9"/>
          <p:cNvSpPr/>
          <p:nvPr/>
        </p:nvSpPr>
        <p:spPr bwMode="auto">
          <a:xfrm>
            <a:off x="701459" y="2227349"/>
            <a:ext cx="1209875" cy="6482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  <p:sp>
        <p:nvSpPr>
          <p:cNvPr id="14" name="楕円 13"/>
          <p:cNvSpPr/>
          <p:nvPr/>
        </p:nvSpPr>
        <p:spPr bwMode="auto">
          <a:xfrm>
            <a:off x="2911188" y="2729107"/>
            <a:ext cx="776612" cy="953544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  <p:sp>
        <p:nvSpPr>
          <p:cNvPr id="15" name="楕円 14"/>
          <p:cNvSpPr/>
          <p:nvPr/>
        </p:nvSpPr>
        <p:spPr bwMode="auto">
          <a:xfrm>
            <a:off x="3444662" y="2179639"/>
            <a:ext cx="776612" cy="953544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8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94" y="3187726"/>
            <a:ext cx="5111328" cy="36576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34" y="0"/>
            <a:ext cx="5000266" cy="36941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86134" y="591133"/>
            <a:ext cx="3159892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2"/>
                </a:solidFill>
              </a:rPr>
              <a:t>FCL from low to high voltage</a:t>
            </a:r>
            <a:endParaRPr kumimoji="1" lang="ja-JP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2" y="639138"/>
            <a:ext cx="7424211" cy="51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1235" cy="431607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64" y="2168335"/>
            <a:ext cx="69723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130"/>
            <a:ext cx="5986221" cy="441973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021" y="2764097"/>
            <a:ext cx="5595687" cy="39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7"/>
          <p:cNvSpPr txBox="1">
            <a:spLocks noChangeArrowheads="1"/>
          </p:cNvSpPr>
          <p:nvPr/>
        </p:nvSpPr>
        <p:spPr bwMode="auto">
          <a:xfrm>
            <a:off x="179388" y="112713"/>
            <a:ext cx="8893175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b="1">
                <a:solidFill>
                  <a:schemeClr val="bg2"/>
                </a:solidFill>
                <a:latin typeface="Times New Roman" pitchFamily="18" charset="0"/>
              </a:rPr>
              <a:t>Progress of SC and its application in China (2011-2015)</a:t>
            </a:r>
          </a:p>
        </p:txBody>
      </p:sp>
      <p:pic>
        <p:nvPicPr>
          <p:cNvPr id="17411" name="Picture 13"/>
          <p:cNvPicPr>
            <a:picLocks noChangeAspect="1" noChangeArrowheads="1"/>
          </p:cNvPicPr>
          <p:nvPr/>
        </p:nvPicPr>
        <p:blipFill>
          <a:blip r:embed="rId3"/>
          <a:srcRect r="388"/>
          <a:stretch>
            <a:fillRect/>
          </a:stretch>
        </p:blipFill>
        <p:spPr bwMode="auto">
          <a:xfrm>
            <a:off x="0" y="620713"/>
            <a:ext cx="9109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7938" y="5661025"/>
            <a:ext cx="9144000" cy="830997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>
                <a:solidFill>
                  <a:schemeClr val="bg2"/>
                </a:solidFill>
                <a:latin typeface="Times New Roman" pitchFamily="18" charset="0"/>
              </a:rPr>
              <a:t>The R&amp;D of superconducting materials and applications in China cover all the fields today.</a:t>
            </a:r>
          </a:p>
        </p:txBody>
      </p:sp>
      <p:sp>
        <p:nvSpPr>
          <p:cNvPr id="8" name="右箭头 7"/>
          <p:cNvSpPr/>
          <p:nvPr/>
        </p:nvSpPr>
        <p:spPr>
          <a:xfrm>
            <a:off x="815975" y="3287713"/>
            <a:ext cx="7643813" cy="6619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7414" name="TextBox 66"/>
          <p:cNvSpPr txBox="1">
            <a:spLocks noChangeArrowheads="1"/>
          </p:cNvSpPr>
          <p:nvPr/>
        </p:nvSpPr>
        <p:spPr bwMode="auto">
          <a:xfrm>
            <a:off x="528638" y="3414713"/>
            <a:ext cx="647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2011</a:t>
            </a:r>
          </a:p>
        </p:txBody>
      </p:sp>
      <p:cxnSp>
        <p:nvCxnSpPr>
          <p:cNvPr id="66" name="直接连接符 65"/>
          <p:cNvCxnSpPr/>
          <p:nvPr/>
        </p:nvCxnSpPr>
        <p:spPr>
          <a:xfrm>
            <a:off x="815975" y="328771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65"/>
          <p:cNvCxnSpPr/>
          <p:nvPr/>
        </p:nvCxnSpPr>
        <p:spPr>
          <a:xfrm>
            <a:off x="7802563" y="333216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7" name="TextBox 66"/>
          <p:cNvSpPr txBox="1">
            <a:spLocks noChangeArrowheads="1"/>
          </p:cNvSpPr>
          <p:nvPr/>
        </p:nvSpPr>
        <p:spPr bwMode="auto">
          <a:xfrm>
            <a:off x="7512050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2015</a:t>
            </a:r>
          </a:p>
        </p:txBody>
      </p:sp>
      <p:cxnSp>
        <p:nvCxnSpPr>
          <p:cNvPr id="3" name="直接连接符 65"/>
          <p:cNvCxnSpPr/>
          <p:nvPr/>
        </p:nvCxnSpPr>
        <p:spPr>
          <a:xfrm>
            <a:off x="2425700" y="3360738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5"/>
          <p:cNvCxnSpPr/>
          <p:nvPr/>
        </p:nvCxnSpPr>
        <p:spPr>
          <a:xfrm>
            <a:off x="4127500" y="3332163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65"/>
          <p:cNvCxnSpPr/>
          <p:nvPr/>
        </p:nvCxnSpPr>
        <p:spPr>
          <a:xfrm>
            <a:off x="6053138" y="3343275"/>
            <a:ext cx="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TextBox 66"/>
          <p:cNvSpPr txBox="1">
            <a:spLocks noChangeArrowheads="1"/>
          </p:cNvSpPr>
          <p:nvPr/>
        </p:nvSpPr>
        <p:spPr bwMode="auto">
          <a:xfrm>
            <a:off x="2112963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2012</a:t>
            </a:r>
          </a:p>
        </p:txBody>
      </p:sp>
      <p:sp>
        <p:nvSpPr>
          <p:cNvPr id="17422" name="TextBox 66"/>
          <p:cNvSpPr txBox="1">
            <a:spLocks noChangeArrowheads="1"/>
          </p:cNvSpPr>
          <p:nvPr/>
        </p:nvSpPr>
        <p:spPr bwMode="auto">
          <a:xfrm>
            <a:off x="3768725" y="3432175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2013</a:t>
            </a:r>
          </a:p>
        </p:txBody>
      </p:sp>
      <p:sp>
        <p:nvSpPr>
          <p:cNvPr id="17423" name="TextBox 66"/>
          <p:cNvSpPr txBox="1">
            <a:spLocks noChangeArrowheads="1"/>
          </p:cNvSpPr>
          <p:nvPr/>
        </p:nvSpPr>
        <p:spPr bwMode="auto">
          <a:xfrm>
            <a:off x="5713413" y="3430588"/>
            <a:ext cx="647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2014</a:t>
            </a:r>
          </a:p>
        </p:txBody>
      </p:sp>
      <p:sp>
        <p:nvSpPr>
          <p:cNvPr id="17424" name="TextBox 2066"/>
          <p:cNvSpPr txBox="1">
            <a:spLocks noChangeArrowheads="1"/>
          </p:cNvSpPr>
          <p:nvPr/>
        </p:nvSpPr>
        <p:spPr bwMode="auto">
          <a:xfrm>
            <a:off x="827088" y="2198688"/>
            <a:ext cx="252412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LTS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Starting mass production</a:t>
            </a:r>
          </a:p>
        </p:txBody>
      </p:sp>
      <p:cxnSp>
        <p:nvCxnSpPr>
          <p:cNvPr id="2065" name="直接箭头连接符 2064"/>
          <p:cNvCxnSpPr/>
          <p:nvPr/>
        </p:nvCxnSpPr>
        <p:spPr>
          <a:xfrm>
            <a:off x="4143375" y="3929063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26" name="TextBox 2066"/>
          <p:cNvSpPr txBox="1">
            <a:spLocks noChangeArrowheads="1"/>
          </p:cNvSpPr>
          <p:nvPr/>
        </p:nvSpPr>
        <p:spPr bwMode="auto">
          <a:xfrm>
            <a:off x="3778250" y="2208213"/>
            <a:ext cx="496887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180t NbTi and 30t Nb</a:t>
            </a:r>
            <a:r>
              <a:rPr lang="en-US" altLang="zh-CN" baseline="-25000">
                <a:solidFill>
                  <a:schemeClr val="bg2"/>
                </a:solidFill>
                <a:latin typeface="Calibri" pitchFamily="34" charset="0"/>
              </a:rPr>
              <a:t>3</a:t>
            </a:r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Sn strands for ITER, 100t strands for MRI and HEP application</a:t>
            </a:r>
          </a:p>
        </p:txBody>
      </p:sp>
      <p:cxnSp>
        <p:nvCxnSpPr>
          <p:cNvPr id="6" name="直接箭头连接符 2064"/>
          <p:cNvCxnSpPr/>
          <p:nvPr/>
        </p:nvCxnSpPr>
        <p:spPr>
          <a:xfrm>
            <a:off x="7858125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28" name="TextBox 2066"/>
          <p:cNvSpPr txBox="1">
            <a:spLocks noChangeArrowheads="1"/>
          </p:cNvSpPr>
          <p:nvPr/>
        </p:nvSpPr>
        <p:spPr bwMode="auto">
          <a:xfrm>
            <a:off x="827088" y="1271588"/>
            <a:ext cx="3311525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YBCO CC: 50m, Ic=140A@77K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Laboratory scale</a:t>
            </a:r>
          </a:p>
        </p:txBody>
      </p:sp>
      <p:sp>
        <p:nvSpPr>
          <p:cNvPr id="17429" name="TextBox 2066"/>
          <p:cNvSpPr txBox="1">
            <a:spLocks noChangeArrowheads="1"/>
          </p:cNvSpPr>
          <p:nvPr/>
        </p:nvSpPr>
        <p:spPr bwMode="auto">
          <a:xfrm>
            <a:off x="3214688" y="4572000"/>
            <a:ext cx="1860550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Cable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380m, 10000A DC</a:t>
            </a:r>
          </a:p>
        </p:txBody>
      </p:sp>
      <p:cxnSp>
        <p:nvCxnSpPr>
          <p:cNvPr id="7" name="直接箭头连接符 2064"/>
          <p:cNvCxnSpPr>
            <a:cxnSpLocks noChangeShapeType="1"/>
          </p:cNvCxnSpPr>
          <p:nvPr/>
        </p:nvCxnSpPr>
        <p:spPr bwMode="auto">
          <a:xfrm>
            <a:off x="827088" y="2855913"/>
            <a:ext cx="0" cy="5238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9" name="直接箭头连接符 2064"/>
          <p:cNvCxnSpPr>
            <a:cxnSpLocks noChangeShapeType="1"/>
          </p:cNvCxnSpPr>
          <p:nvPr/>
        </p:nvCxnSpPr>
        <p:spPr bwMode="auto">
          <a:xfrm>
            <a:off x="7812088" y="2881313"/>
            <a:ext cx="0" cy="5238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17432" name="TextBox 2066"/>
          <p:cNvSpPr txBox="1">
            <a:spLocks noChangeArrowheads="1"/>
          </p:cNvSpPr>
          <p:nvPr/>
        </p:nvSpPr>
        <p:spPr bwMode="auto">
          <a:xfrm>
            <a:off x="4283075" y="1268413"/>
            <a:ext cx="4464050" cy="650875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YBCO CC: 1000m, Ic=280A@77K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Industry scale</a:t>
            </a:r>
          </a:p>
        </p:txBody>
      </p:sp>
      <p:cxnSp>
        <p:nvCxnSpPr>
          <p:cNvPr id="10" name="直接箭头连接符 2064"/>
          <p:cNvCxnSpPr/>
          <p:nvPr/>
        </p:nvCxnSpPr>
        <p:spPr>
          <a:xfrm>
            <a:off x="6072188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34" name="TextBox 2066"/>
          <p:cNvSpPr txBox="1">
            <a:spLocks noChangeArrowheads="1"/>
          </p:cNvSpPr>
          <p:nvPr/>
        </p:nvSpPr>
        <p:spPr bwMode="auto">
          <a:xfrm>
            <a:off x="5286375" y="4572000"/>
            <a:ext cx="1603375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FCL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220kV, 3 Phase</a:t>
            </a:r>
          </a:p>
        </p:txBody>
      </p:sp>
      <p:sp>
        <p:nvSpPr>
          <p:cNvPr id="17435" name="TextBox 2066"/>
          <p:cNvSpPr txBox="1">
            <a:spLocks noChangeArrowheads="1"/>
          </p:cNvSpPr>
          <p:nvPr/>
        </p:nvSpPr>
        <p:spPr bwMode="auto">
          <a:xfrm>
            <a:off x="7072313" y="4572000"/>
            <a:ext cx="1603375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FCL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</a:p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550kV, 3 Phase</a:t>
            </a:r>
          </a:p>
        </p:txBody>
      </p:sp>
      <p:sp>
        <p:nvSpPr>
          <p:cNvPr id="17436" name="TextBox 2066"/>
          <p:cNvSpPr txBox="1">
            <a:spLocks noChangeArrowheads="1"/>
          </p:cNvSpPr>
          <p:nvPr/>
        </p:nvSpPr>
        <p:spPr bwMode="auto">
          <a:xfrm>
            <a:off x="214313" y="4572000"/>
            <a:ext cx="2808287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Power DEMO</a:t>
            </a:r>
            <a:r>
              <a:rPr lang="zh-CN" altLang="en-US">
                <a:solidFill>
                  <a:schemeClr val="bg2"/>
                </a:solidFill>
                <a:latin typeface="Calibri" pitchFamily="34" charset="0"/>
              </a:rPr>
              <a:t>：</a:t>
            </a:r>
            <a:r>
              <a:rPr lang="en-US" altLang="zh-CN">
                <a:solidFill>
                  <a:schemeClr val="bg2"/>
                </a:solidFill>
                <a:latin typeface="Calibri" pitchFamily="34" charset="0"/>
              </a:rPr>
              <a:t>HTS Power Substation                             </a:t>
            </a:r>
          </a:p>
        </p:txBody>
      </p:sp>
      <p:cxnSp>
        <p:nvCxnSpPr>
          <p:cNvPr id="11" name="直接箭头连接符 2064"/>
          <p:cNvCxnSpPr/>
          <p:nvPr/>
        </p:nvCxnSpPr>
        <p:spPr>
          <a:xfrm>
            <a:off x="2428875" y="4000500"/>
            <a:ext cx="0" cy="5238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38" name="TextBox 31"/>
          <p:cNvSpPr txBox="1">
            <a:spLocks noChangeArrowheads="1"/>
          </p:cNvSpPr>
          <p:nvPr/>
        </p:nvSpPr>
        <p:spPr bwMode="auto">
          <a:xfrm>
            <a:off x="214313" y="857250"/>
            <a:ext cx="1120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Materials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7439" name="TextBox 32"/>
          <p:cNvSpPr txBox="1">
            <a:spLocks noChangeArrowheads="1"/>
          </p:cNvSpPr>
          <p:nvPr/>
        </p:nvSpPr>
        <p:spPr bwMode="auto">
          <a:xfrm>
            <a:off x="0" y="4143375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Application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45179" y="6458073"/>
            <a:ext cx="40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Zhang of NIN, Xian.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178137" y="231770"/>
            <a:ext cx="451360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>
                <a:solidFill>
                  <a:schemeClr val="bg2"/>
                </a:solidFill>
              </a:rPr>
              <a:t>Summary</a:t>
            </a:r>
            <a:endParaRPr lang="ja-JP" altLang="ja-JP" sz="4000" b="1" dirty="0">
              <a:solidFill>
                <a:schemeClr val="bg2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5776" y="1370571"/>
            <a:ext cx="8715024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2"/>
                </a:solidFill>
              </a:rPr>
              <a:t>/ Up to now, 100MUS$ invested for 2011 to 2015</a:t>
            </a:r>
          </a:p>
          <a:p>
            <a:endParaRPr kumimoji="1" lang="en-US" altLang="ja-JP" sz="2800" dirty="0" smtClean="0">
              <a:solidFill>
                <a:schemeClr val="bg2"/>
              </a:solidFill>
            </a:endParaRPr>
          </a:p>
          <a:p>
            <a:r>
              <a:rPr kumimoji="1" lang="en-US" altLang="ja-JP" sz="2800" dirty="0" smtClean="0">
                <a:solidFill>
                  <a:schemeClr val="bg2"/>
                </a:solidFill>
              </a:rPr>
              <a:t>/ Wire produced from LTS </a:t>
            </a:r>
            <a:br>
              <a:rPr kumimoji="1" lang="en-US" altLang="ja-JP" sz="2800" dirty="0" smtClean="0">
                <a:solidFill>
                  <a:schemeClr val="bg2"/>
                </a:solidFill>
              </a:rPr>
            </a:br>
            <a:r>
              <a:rPr kumimoji="1" lang="en-US" altLang="ja-JP" sz="2800" dirty="0" smtClean="0">
                <a:solidFill>
                  <a:schemeClr val="bg2"/>
                </a:solidFill>
              </a:rPr>
              <a:t>     to HST (Bi2223, 2212, YBCO, MgB2)</a:t>
            </a:r>
          </a:p>
          <a:p>
            <a:r>
              <a:rPr kumimoji="1" lang="en-US" altLang="ja-JP" sz="2800" dirty="0">
                <a:solidFill>
                  <a:schemeClr val="bg2"/>
                </a:solidFill>
              </a:rPr>
              <a:t> </a:t>
            </a:r>
            <a:r>
              <a:rPr kumimoji="1" lang="en-US" altLang="ja-JP" sz="2800" dirty="0" smtClean="0">
                <a:solidFill>
                  <a:schemeClr val="bg2"/>
                </a:solidFill>
              </a:rPr>
              <a:t>    in the areas of  Shanghai for YBCO</a:t>
            </a:r>
          </a:p>
          <a:p>
            <a:r>
              <a:rPr kumimoji="1" lang="en-US" altLang="ja-JP" sz="2800" dirty="0">
                <a:solidFill>
                  <a:schemeClr val="bg2"/>
                </a:solidFill>
              </a:rPr>
              <a:t> </a:t>
            </a:r>
            <a:r>
              <a:rPr kumimoji="1" lang="en-US" altLang="ja-JP" sz="2800" dirty="0" smtClean="0">
                <a:solidFill>
                  <a:schemeClr val="bg2"/>
                </a:solidFill>
              </a:rPr>
              <a:t>                             Xian  for LTS, Bi, MgB2</a:t>
            </a:r>
          </a:p>
          <a:p>
            <a:endParaRPr kumimoji="1" lang="en-US" altLang="ja-JP" sz="2800" dirty="0" smtClean="0">
              <a:solidFill>
                <a:schemeClr val="bg2"/>
              </a:solidFill>
            </a:endParaRPr>
          </a:p>
          <a:p>
            <a:r>
              <a:rPr kumimoji="1" lang="en-US" altLang="ja-JP" sz="2800" dirty="0" smtClean="0">
                <a:solidFill>
                  <a:schemeClr val="bg2"/>
                </a:solidFill>
              </a:rPr>
              <a:t>/ Active Application</a:t>
            </a:r>
          </a:p>
          <a:p>
            <a:r>
              <a:rPr kumimoji="1" lang="en-US" altLang="ja-JP" sz="2800" dirty="0">
                <a:solidFill>
                  <a:schemeClr val="bg2"/>
                </a:solidFill>
              </a:rPr>
              <a:t> </a:t>
            </a:r>
            <a:r>
              <a:rPr kumimoji="1" lang="en-US" altLang="ja-JP" sz="2800" dirty="0" smtClean="0">
                <a:solidFill>
                  <a:schemeClr val="bg2"/>
                </a:solidFill>
              </a:rPr>
              <a:t>  Cable, FCL</a:t>
            </a:r>
          </a:p>
          <a:p>
            <a:r>
              <a:rPr kumimoji="1" lang="en-US" altLang="ja-JP" sz="2800" dirty="0">
                <a:solidFill>
                  <a:schemeClr val="bg2"/>
                </a:solidFill>
              </a:rPr>
              <a:t> </a:t>
            </a:r>
            <a:r>
              <a:rPr kumimoji="1" lang="en-US" altLang="ja-JP" sz="2800" dirty="0" smtClean="0">
                <a:solidFill>
                  <a:schemeClr val="bg2"/>
                </a:solidFill>
              </a:rPr>
              <a:t>  MRI for the market in the near future</a:t>
            </a:r>
          </a:p>
          <a:p>
            <a:endParaRPr kumimoji="1" lang="en-US" altLang="ja-JP" sz="2800" dirty="0" smtClean="0">
              <a:solidFill>
                <a:schemeClr val="bg2"/>
              </a:solidFill>
            </a:endParaRPr>
          </a:p>
          <a:p>
            <a:r>
              <a:rPr kumimoji="1" lang="en-US" altLang="ja-JP" sz="2800" dirty="0" smtClean="0">
                <a:solidFill>
                  <a:schemeClr val="bg2"/>
                </a:solidFill>
              </a:rPr>
              <a:t>/ Further investment will be expected also after 2016.</a:t>
            </a:r>
            <a:endParaRPr kumimoji="1" lang="ja-JP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143014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Electric Power Consumption for the past decade 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29" y="974438"/>
            <a:ext cx="6552407" cy="575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楕円 13"/>
          <p:cNvSpPr/>
          <p:nvPr/>
        </p:nvSpPr>
        <p:spPr bwMode="auto">
          <a:xfrm>
            <a:off x="1775115" y="773619"/>
            <a:ext cx="1660812" cy="3078809"/>
          </a:xfrm>
          <a:prstGeom prst="ellipse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30054" y="5587580"/>
            <a:ext cx="914400" cy="3757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China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44454" y="5587580"/>
            <a:ext cx="914400" cy="3757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US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928226" y="5587580"/>
            <a:ext cx="914400" cy="3757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Japan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 bwMode="auto">
          <a:xfrm>
            <a:off x="2591666" y="1523999"/>
            <a:ext cx="0" cy="1634836"/>
          </a:xfrm>
          <a:prstGeom prst="straightConnector1">
            <a:avLst/>
          </a:prstGeom>
          <a:solidFill>
            <a:schemeClr val="accent1"/>
          </a:solidFill>
          <a:ln w="76200" cap="sq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直線矢印コネクタ 18"/>
          <p:cNvCxnSpPr/>
          <p:nvPr/>
        </p:nvCxnSpPr>
        <p:spPr bwMode="auto">
          <a:xfrm>
            <a:off x="4385426" y="3952744"/>
            <a:ext cx="0" cy="1634836"/>
          </a:xfrm>
          <a:prstGeom prst="straightConnector1">
            <a:avLst/>
          </a:prstGeom>
          <a:solidFill>
            <a:schemeClr val="accent1"/>
          </a:solidFill>
          <a:ln w="76200" cap="sq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正方形/長方形 19"/>
          <p:cNvSpPr/>
          <p:nvPr/>
        </p:nvSpPr>
        <p:spPr>
          <a:xfrm>
            <a:off x="4385426" y="2639442"/>
            <a:ext cx="3958907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800" b="1" dirty="0" smtClean="0">
                <a:solidFill>
                  <a:schemeClr val="bg2"/>
                </a:solidFill>
              </a:rPr>
              <a:t>Increase in China doubles that in Japan.</a:t>
            </a:r>
            <a:endParaRPr lang="ja-JP" altLang="ja-JP" sz="2800" b="1" dirty="0">
              <a:solidFill>
                <a:schemeClr val="bg2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27175" y="877668"/>
            <a:ext cx="408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2"/>
                </a:solidFill>
              </a:rPr>
              <a:t>“Key </a:t>
            </a:r>
            <a:r>
              <a:rPr lang="en-US" altLang="ja-JP" dirty="0">
                <a:solidFill>
                  <a:schemeClr val="bg2"/>
                </a:solidFill>
              </a:rPr>
              <a:t>World Energy </a:t>
            </a:r>
            <a:r>
              <a:rPr lang="en-US" altLang="ja-JP" dirty="0" smtClean="0">
                <a:solidFill>
                  <a:schemeClr val="bg2"/>
                </a:solidFill>
              </a:rPr>
              <a:t>Statistics 2016”</a:t>
            </a:r>
            <a:r>
              <a:rPr lang="ja-JP" altLang="en-US" dirty="0" smtClean="0">
                <a:solidFill>
                  <a:schemeClr val="bg2"/>
                </a:solidFill>
              </a:rPr>
              <a:t> </a:t>
            </a:r>
            <a:r>
              <a:rPr lang="en-US" altLang="ja-JP" dirty="0" smtClean="0">
                <a:solidFill>
                  <a:schemeClr val="bg2"/>
                </a:solidFill>
              </a:rPr>
              <a:t>in IEA </a:t>
            </a:r>
            <a:r>
              <a:rPr lang="en-US" altLang="ja-JP" dirty="0">
                <a:solidFill>
                  <a:schemeClr val="bg2"/>
                </a:solidFill>
              </a:rPr>
              <a:t>- Free </a:t>
            </a:r>
            <a:r>
              <a:rPr lang="en-US" altLang="ja-JP" dirty="0" smtClean="0">
                <a:solidFill>
                  <a:schemeClr val="bg2"/>
                </a:solidFill>
              </a:rPr>
              <a:t>publications</a:t>
            </a:r>
            <a:endParaRPr lang="ja-JP" altLang="en-US" dirty="0">
              <a:solidFill>
                <a:schemeClr val="bg2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73254" y="5587580"/>
            <a:ext cx="914400" cy="3757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India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87654" y="5609738"/>
            <a:ext cx="1151467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Russia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969788" y="5587159"/>
            <a:ext cx="914400" cy="37578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Brazil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 rot="16200000">
            <a:off x="-508248" y="2946101"/>
            <a:ext cx="323888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bg2"/>
                </a:solidFill>
              </a:rPr>
              <a:t>Electric Power Consumption (100milion kWh)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865188" y="6343650"/>
            <a:ext cx="1195387" cy="714375"/>
            <a:chOff x="1032" y="3273"/>
            <a:chExt cx="753" cy="450"/>
          </a:xfrm>
        </p:grpSpPr>
        <p:sp>
          <p:nvSpPr>
            <p:cNvPr id="13319" name="Rectangle 3"/>
            <p:cNvSpPr>
              <a:spLocks noChangeArrowheads="1"/>
            </p:cNvSpPr>
            <p:nvPr/>
          </p:nvSpPr>
          <p:spPr bwMode="auto">
            <a:xfrm>
              <a:off x="1035" y="3273"/>
              <a:ext cx="75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2" name="Rectangle 4"/>
            <p:cNvSpPr>
              <a:spLocks noChangeArrowheads="1"/>
            </p:cNvSpPr>
            <p:nvPr/>
          </p:nvSpPr>
          <p:spPr bwMode="auto">
            <a:xfrm>
              <a:off x="1032" y="3393"/>
              <a:ext cx="7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endParaRPr lang="fr-FR" sz="20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A Md BT" pitchFamily="34" charset="0"/>
              </a:endParaRPr>
            </a:p>
          </p:txBody>
        </p:sp>
      </p:grpSp>
      <p:sp>
        <p:nvSpPr>
          <p:cNvPr id="13316" name="Text Box 7"/>
          <p:cNvSpPr txBox="1">
            <a:spLocks noChangeArrowheads="1"/>
          </p:cNvSpPr>
          <p:nvPr/>
        </p:nvSpPr>
        <p:spPr bwMode="auto">
          <a:xfrm>
            <a:off x="865189" y="112712"/>
            <a:ext cx="791859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</a:rPr>
              <a:t>R&amp;D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Programs for Superconductivity in China</a:t>
            </a: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430213" y="1419225"/>
            <a:ext cx="8642350" cy="47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b="1" dirty="0">
                <a:solidFill>
                  <a:schemeClr val="bg2"/>
                </a:solidFill>
              </a:rPr>
              <a:t>Main goals: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>
                <a:solidFill>
                  <a:schemeClr val="bg2"/>
                </a:solidFill>
              </a:rPr>
              <a:t> Manufacture technology of </a:t>
            </a:r>
            <a:r>
              <a:rPr lang="fr-FR" altLang="zh-CN" sz="1600" dirty="0">
                <a:solidFill>
                  <a:schemeClr val="bg2"/>
                </a:solidFill>
              </a:rPr>
              <a:t>Superconducting materials for practical applications. 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lang="fr-FR" altLang="zh-CN" sz="1600" dirty="0">
                <a:solidFill>
                  <a:schemeClr val="bg2"/>
                </a:solidFill>
              </a:rPr>
              <a:t> Superconducting technology: cable, FCL, magnet, and filter.</a:t>
            </a:r>
          </a:p>
          <a:p>
            <a:pPr eaLnBrk="0" hangingPunct="0">
              <a:lnSpc>
                <a:spcPct val="15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fr-FR" altLang="zh-CN" b="1" dirty="0">
                <a:solidFill>
                  <a:schemeClr val="bg2"/>
                </a:solidFill>
              </a:rPr>
              <a:t>Main Projects including:</a:t>
            </a:r>
            <a:r>
              <a:rPr lang="fr-FR" altLang="zh-CN" sz="1600" b="1" dirty="0">
                <a:solidFill>
                  <a:schemeClr val="bg2"/>
                </a:solidFill>
              </a:rPr>
              <a:t>  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600" dirty="0">
                <a:solidFill>
                  <a:schemeClr val="bg2"/>
                </a:solidFill>
              </a:rPr>
              <a:t>-- </a:t>
            </a:r>
            <a:r>
              <a:rPr lang="fr-FR" altLang="zh-CN" sz="1400" dirty="0">
                <a:solidFill>
                  <a:schemeClr val="bg2"/>
                </a:solidFill>
              </a:rPr>
              <a:t>Manufacture techniques of high-performance Coated Conductor superconducting tapes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600" dirty="0">
                <a:solidFill>
                  <a:schemeClr val="bg2"/>
                </a:solidFill>
              </a:rPr>
              <a:t>-- </a:t>
            </a:r>
            <a:r>
              <a:rPr lang="fr-FR" altLang="zh-CN" sz="1400" dirty="0">
                <a:solidFill>
                  <a:schemeClr val="bg2"/>
                </a:solidFill>
              </a:rPr>
              <a:t>Manufacture techniques of superconducting strands for high-performance MRI application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600" dirty="0">
                <a:solidFill>
                  <a:schemeClr val="bg2"/>
                </a:solidFill>
              </a:rPr>
              <a:t>-- </a:t>
            </a:r>
            <a:r>
              <a:rPr lang="fr-FR" altLang="zh-CN" sz="1400" dirty="0">
                <a:solidFill>
                  <a:schemeClr val="bg2"/>
                </a:solidFill>
              </a:rPr>
              <a:t>Nb3Sn superconducting wires for high-field application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400" dirty="0">
                <a:solidFill>
                  <a:schemeClr val="bg2"/>
                </a:solidFill>
              </a:rPr>
              <a:t>-- large capbility HTS Superconducting cables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400" dirty="0">
                <a:solidFill>
                  <a:schemeClr val="bg2"/>
                </a:solidFill>
              </a:rPr>
              <a:t>-- High voltage level superconducting FCL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600" dirty="0">
                <a:solidFill>
                  <a:schemeClr val="bg2"/>
                </a:solidFill>
              </a:rPr>
              <a:t>Principal Investigator:</a:t>
            </a:r>
            <a:r>
              <a:rPr lang="fr-FR" altLang="zh-CN" sz="1600" dirty="0">
                <a:solidFill>
                  <a:schemeClr val="bg2"/>
                </a:solidFill>
                <a:latin typeface="Times New Roman" pitchFamily="18" charset="0"/>
              </a:rPr>
              <a:t> Prof. Pingxiang Zhang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None/>
            </a:pPr>
            <a:r>
              <a:rPr lang="fr-FR" altLang="zh-CN" sz="1600" b="1" dirty="0">
                <a:solidFill>
                  <a:schemeClr val="bg2"/>
                </a:solidFill>
              </a:rPr>
              <a:t>Total fund: </a:t>
            </a:r>
            <a:r>
              <a:rPr lang="en-GB" altLang="zh-CN" b="1" dirty="0">
                <a:solidFill>
                  <a:srgbClr val="FF0000"/>
                </a:solidFill>
              </a:rPr>
              <a:t>200 Million RMB </a:t>
            </a:r>
            <a:r>
              <a:rPr lang="en-GB" altLang="zh-CN" b="1" dirty="0">
                <a:solidFill>
                  <a:schemeClr val="bg2"/>
                </a:solidFill>
              </a:rPr>
              <a:t>(FY2011-FY2015) to </a:t>
            </a:r>
            <a:r>
              <a:rPr lang="fr-FR" altLang="zh-CN" b="1" dirty="0">
                <a:solidFill>
                  <a:schemeClr val="bg2"/>
                </a:solidFill>
              </a:rPr>
              <a:t>32</a:t>
            </a:r>
            <a:r>
              <a:rPr lang="fr-FR" altLang="zh-CN" sz="1600" b="1" dirty="0">
                <a:solidFill>
                  <a:schemeClr val="bg2"/>
                </a:solidFill>
              </a:rPr>
              <a:t> groups with more than </a:t>
            </a:r>
            <a:r>
              <a:rPr lang="fr-FR" altLang="zh-CN" b="1" dirty="0">
                <a:solidFill>
                  <a:schemeClr val="bg2"/>
                </a:solidFill>
              </a:rPr>
              <a:t>300 </a:t>
            </a:r>
            <a:r>
              <a:rPr lang="fr-FR" altLang="zh-CN" sz="1600" b="1" dirty="0">
                <a:solidFill>
                  <a:schemeClr val="bg2"/>
                </a:solidFill>
              </a:rPr>
              <a:t>researchers.</a:t>
            </a:r>
          </a:p>
        </p:txBody>
      </p:sp>
      <p:pic>
        <p:nvPicPr>
          <p:cNvPr id="13317" name="Picture 13"/>
          <p:cNvPicPr>
            <a:picLocks noChangeAspect="1" noChangeArrowheads="1"/>
          </p:cNvPicPr>
          <p:nvPr/>
        </p:nvPicPr>
        <p:blipFill>
          <a:blip r:embed="rId3"/>
          <a:srcRect r="388"/>
          <a:stretch>
            <a:fillRect/>
          </a:stretch>
        </p:blipFill>
        <p:spPr bwMode="auto">
          <a:xfrm>
            <a:off x="0" y="658813"/>
            <a:ext cx="9109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50825" y="1052513"/>
            <a:ext cx="8713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1.National High Technology Research and Development Program (863 Program) 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2163440" y="573899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>
                <a:solidFill>
                  <a:srgbClr val="FF0000"/>
                </a:solidFill>
              </a:rPr>
              <a:t>～</a:t>
            </a:r>
            <a:r>
              <a:rPr lang="en-US" altLang="ja-JP" dirty="0" smtClean="0">
                <a:solidFill>
                  <a:srgbClr val="FF0000"/>
                </a:solidFill>
              </a:rPr>
              <a:t>15MUS$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65075" y="5970310"/>
            <a:ext cx="3586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～</a:t>
            </a:r>
            <a:r>
              <a:rPr lang="en-US" altLang="ja-JP" dirty="0" smtClean="0">
                <a:solidFill>
                  <a:srgbClr val="FF0000"/>
                </a:solidFill>
              </a:rPr>
              <a:t>100MUS$ including other 4 programs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下矢印 2"/>
          <p:cNvSpPr/>
          <p:nvPr/>
        </p:nvSpPr>
        <p:spPr bwMode="auto">
          <a:xfrm rot="16200000">
            <a:off x="4082038" y="5947291"/>
            <a:ext cx="624325" cy="714375"/>
          </a:xfrm>
          <a:prstGeom prst="down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0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482436" y="0"/>
            <a:ext cx="58076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China HTS Activity</a:t>
            </a:r>
            <a:endParaRPr lang="ja-JP" altLang="ja-JP" sz="4000" b="1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1" y="699072"/>
            <a:ext cx="8140412" cy="564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6151418" y="6352143"/>
            <a:ext cx="507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Prf. </a:t>
            </a:r>
            <a:r>
              <a:rPr kumimoji="1" lang="en-US" altLang="ja-JP" dirty="0" err="1" smtClean="0">
                <a:solidFill>
                  <a:schemeClr val="bg2"/>
                </a:solidFill>
              </a:rPr>
              <a:t>Cai</a:t>
            </a:r>
            <a:r>
              <a:rPr kumimoji="1" lang="en-US" altLang="ja-JP" dirty="0" smtClean="0">
                <a:solidFill>
                  <a:schemeClr val="bg2"/>
                </a:solidFill>
              </a:rPr>
              <a:t> of Shanghai Univ.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6" y="723309"/>
            <a:ext cx="8232114" cy="563136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48361" y="15423"/>
            <a:ext cx="451360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China</a:t>
            </a:r>
            <a:endParaRPr lang="ja-JP" altLang="ja-JP" sz="40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898" y="6395027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Dr. Xiao of CAS, Beijing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-22927" y="0"/>
            <a:ext cx="723532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Visit to Shanghai and Xian</a:t>
            </a:r>
            <a:endParaRPr lang="ja-JP" altLang="ja-JP" sz="4000" b="1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5078793" y="6323780"/>
            <a:ext cx="2133600" cy="365125"/>
          </a:xfrm>
        </p:spPr>
        <p:txBody>
          <a:bodyPr/>
          <a:lstStyle/>
          <a:p>
            <a:fld id="{A2C8D0A9-C91F-424E-84C9-29FD8493B3AC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63" y="767821"/>
            <a:ext cx="5227780" cy="63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708894" y="2295264"/>
            <a:ext cx="60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1.2</a:t>
            </a:r>
            <a:r>
              <a:rPr kumimoji="1" lang="ja-JP" altLang="en-US" dirty="0" smtClean="0"/>
              <a:t>億人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13877" y="2541664"/>
            <a:ext cx="60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14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91412" y="5400450"/>
            <a:ext cx="60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2.6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11993" y="4812506"/>
            <a:ext cx="364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93296" y="4322975"/>
            <a:ext cx="364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815988" y="4060152"/>
            <a:ext cx="69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0.7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77092" y="5187919"/>
            <a:ext cx="69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0.3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592354" y="2218498"/>
            <a:ext cx="69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0.5</a:t>
            </a:r>
            <a:r>
              <a:rPr kumimoji="1" lang="ja-JP" altLang="en-US" dirty="0" smtClean="0">
                <a:solidFill>
                  <a:srgbClr val="FF0000"/>
                </a:solidFill>
              </a:rPr>
              <a:t>億人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4949543" y="2995259"/>
            <a:ext cx="266218" cy="254643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  <p:sp>
        <p:nvSpPr>
          <p:cNvPr id="26" name="円/楕円 25"/>
          <p:cNvSpPr/>
          <p:nvPr/>
        </p:nvSpPr>
        <p:spPr bwMode="auto">
          <a:xfrm>
            <a:off x="3864416" y="2091176"/>
            <a:ext cx="266218" cy="254643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/>
            </a:endParaRPr>
          </a:p>
        </p:txBody>
      </p:sp>
      <p:pic>
        <p:nvPicPr>
          <p:cNvPr id="17410" name="Picture 2" descr="C:\Program Files\Microsoft Office\MEDIA\CAGCAT10\j0233070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3752" flipH="1">
            <a:off x="4964090" y="3261770"/>
            <a:ext cx="581325" cy="40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Program Files\Microsoft Office\MEDIA\CAGCAT10\j0233070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328" flipH="1">
            <a:off x="3755472" y="2411102"/>
            <a:ext cx="397583" cy="3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曲線コネクタ 7"/>
          <p:cNvCxnSpPr/>
          <p:nvPr/>
        </p:nvCxnSpPr>
        <p:spPr bwMode="auto">
          <a:xfrm rot="10800000" flipV="1">
            <a:off x="5351945" y="2376876"/>
            <a:ext cx="1492201" cy="825536"/>
          </a:xfrm>
          <a:prstGeom prst="curved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曲線コネクタ 23"/>
          <p:cNvCxnSpPr/>
          <p:nvPr/>
        </p:nvCxnSpPr>
        <p:spPr bwMode="auto">
          <a:xfrm rot="10800000">
            <a:off x="4179537" y="2541664"/>
            <a:ext cx="627384" cy="488739"/>
          </a:xfrm>
          <a:prstGeom prst="curved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1" name="曲線コネクタ 30"/>
          <p:cNvCxnSpPr/>
          <p:nvPr/>
        </p:nvCxnSpPr>
        <p:spPr bwMode="auto">
          <a:xfrm>
            <a:off x="4194294" y="2191105"/>
            <a:ext cx="2514600" cy="104159"/>
          </a:xfrm>
          <a:prstGeom prst="curved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116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725978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4000" b="1" dirty="0" smtClean="0"/>
              <a:t>Visit China: Shanghai, Xian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27650" name="図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1" y="1125681"/>
            <a:ext cx="3774496" cy="243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図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1" y="3927475"/>
            <a:ext cx="3864539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図 2" descr="C:\Users\YutakaYamada\Pictures\2016-08-28\1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2" y="951565"/>
            <a:ext cx="4322618" cy="576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17825" y="769109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SSTC in Shanghai.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7825" y="3565252"/>
            <a:ext cx="30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SCSTC in Shanghai.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0291" y="769109"/>
            <a:ext cx="23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SSTC in Shanghai.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D0A9-C91F-424E-84C9-29FD8493B3AC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4" y="553998"/>
            <a:ext cx="8495818" cy="61727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68036" y="184666"/>
            <a:ext cx="74879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NIN and West Superconductor:Nb3Sn, Bi2212, 2223, MgB2…..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154" y="2419988"/>
            <a:ext cx="3331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Prof. Zhang of NIN, Xian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ergy_Technology_Network_2013_Side_Banner">
  <a:themeElements>
    <a:clrScheme name="">
      <a:dk1>
        <a:srgbClr val="336699"/>
      </a:dk1>
      <a:lt1>
        <a:srgbClr val="FFFFFF"/>
      </a:lt1>
      <a:dk2>
        <a:srgbClr val="017896"/>
      </a:dk2>
      <a:lt2>
        <a:srgbClr val="000000"/>
      </a:lt2>
      <a:accent1>
        <a:srgbClr val="FF9900"/>
      </a:accent1>
      <a:accent2>
        <a:srgbClr val="0099CC"/>
      </a:accent2>
      <a:accent3>
        <a:srgbClr val="FFFFFF"/>
      </a:accent3>
      <a:accent4>
        <a:srgbClr val="2A5682"/>
      </a:accent4>
      <a:accent5>
        <a:srgbClr val="FFCAAA"/>
      </a:accent5>
      <a:accent6>
        <a:srgbClr val="008AB9"/>
      </a:accent6>
      <a:hlink>
        <a:srgbClr val="330099"/>
      </a:hlink>
      <a:folHlink>
        <a:srgbClr val="CBCBCB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66CC"/>
    </a:dk2>
    <a:lt2>
      <a:srgbClr val="CBCBCB"/>
    </a:lt2>
    <a:accent1>
      <a:srgbClr val="009999"/>
    </a:accent1>
    <a:accent2>
      <a:srgbClr val="FF9933"/>
    </a:accent2>
    <a:accent3>
      <a:srgbClr val="AAB8E2"/>
    </a:accent3>
    <a:accent4>
      <a:srgbClr val="DADADA"/>
    </a:accent4>
    <a:accent5>
      <a:srgbClr val="AACACA"/>
    </a:accent5>
    <a:accent6>
      <a:srgbClr val="E78A2D"/>
    </a:accent6>
    <a:hlink>
      <a:srgbClr val="330099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29929</TotalTime>
  <Words>760</Words>
  <Application>Microsoft Office PowerPoint</Application>
  <PresentationFormat>画面に合わせる (4:3)</PresentationFormat>
  <Paragraphs>167</Paragraphs>
  <Slides>25</Slides>
  <Notes>21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Energy_Technology_Network_2013_Side_Banner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Energetics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Request for Extension Implementing Agreement for a Co-operative Programme for Assessing the Impacts of High-Temperature Superconductivity on the Electric Power Sector (HTS IA)</dc:title>
  <dc:creator>Brian Marchionini</dc:creator>
  <cp:lastModifiedBy>YutakaYamada</cp:lastModifiedBy>
  <cp:revision>249</cp:revision>
  <cp:lastPrinted>2017-01-23T03:29:54Z</cp:lastPrinted>
  <dcterms:created xsi:type="dcterms:W3CDTF">2015-05-18T16:47:03Z</dcterms:created>
  <dcterms:modified xsi:type="dcterms:W3CDTF">2017-01-30T17:11:38Z</dcterms:modified>
</cp:coreProperties>
</file>